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01" r:id="rId2"/>
    <p:sldId id="257" r:id="rId3"/>
    <p:sldId id="280" r:id="rId4"/>
    <p:sldId id="282" r:id="rId5"/>
    <p:sldId id="283" r:id="rId6"/>
    <p:sldId id="285" r:id="rId7"/>
    <p:sldId id="284" r:id="rId8"/>
    <p:sldId id="288" r:id="rId9"/>
    <p:sldId id="287" r:id="rId10"/>
    <p:sldId id="260" r:id="rId11"/>
    <p:sldId id="264" r:id="rId12"/>
    <p:sldId id="261" r:id="rId13"/>
    <p:sldId id="262" r:id="rId14"/>
    <p:sldId id="263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95" r:id="rId3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Секция по подразбиране" id="{D1525ACA-36C1-43F2-865B-CB3C7CC981CC}">
          <p14:sldIdLst>
            <p14:sldId id="301"/>
            <p14:sldId id="257"/>
          </p14:sldIdLst>
        </p14:section>
        <p14:section name="Неозаглавена секция" id="{EFF0308D-FC81-4654-ADB6-C985329BA8AE}">
          <p14:sldIdLst>
            <p14:sldId id="280"/>
            <p14:sldId id="282"/>
            <p14:sldId id="283"/>
            <p14:sldId id="285"/>
            <p14:sldId id="284"/>
            <p14:sldId id="288"/>
            <p14:sldId id="287"/>
            <p14:sldId id="260"/>
            <p14:sldId id="264"/>
            <p14:sldId id="261"/>
            <p14:sldId id="262"/>
            <p14:sldId id="263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9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2" autoAdjust="0"/>
    <p:restoredTop sz="86429" autoAdjust="0"/>
  </p:normalViewPr>
  <p:slideViewPr>
    <p:cSldViewPr>
      <p:cViewPr varScale="1">
        <p:scale>
          <a:sx n="97" d="100"/>
          <a:sy n="97" d="100"/>
        </p:scale>
        <p:origin x="-13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83BF6-CCFE-4416-8494-90DD6F69453D}" type="datetimeFigureOut">
              <a:rPr lang="bg-BG" smtClean="0"/>
              <a:t>2.3.2017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3B39F-87DF-4738-B6D2-577138EE797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06025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3B39F-87DF-4738-B6D2-577138EE797C}" type="slidenum">
              <a:rPr lang="bg-BG" smtClean="0"/>
              <a:t>29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01152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2.3.2017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2.3.2017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2.3.2017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2.3.2017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2.3.2017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2.3.2017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2.3.2017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2.3.2017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2.3.2017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2.3.2017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2.3.2017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2.3.2017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qopac.nbu.bg/EOSWebOPAC/OPAC/Search/SpecialTitles.aspx?List_Code=49780808&amp;clicked=true&amp;PatronSearches=fal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0" y="5805264"/>
            <a:ext cx="9144000" cy="105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51520" y="6093296"/>
            <a:ext cx="8640960" cy="1065361"/>
          </a:xfrm>
        </p:spPr>
        <p:txBody>
          <a:bodyPr>
            <a:normAutofit fontScale="90000"/>
          </a:bodyPr>
          <a:lstStyle/>
          <a:p>
            <a:r>
              <a:rPr lang="bg-BG" sz="3600" dirty="0" smtClean="0"/>
              <a:t>Изложба </a:t>
            </a:r>
            <a:r>
              <a:rPr lang="ru-RU" sz="3600" dirty="0" smtClean="0"/>
              <a:t>„10 </a:t>
            </a:r>
            <a:r>
              <a:rPr lang="ru-RU" sz="3600" dirty="0" err="1"/>
              <a:t>години</a:t>
            </a:r>
            <a:r>
              <a:rPr lang="ru-RU" sz="3600" dirty="0"/>
              <a:t> </a:t>
            </a:r>
            <a:r>
              <a:rPr lang="ru-RU" sz="3600" dirty="0" err="1"/>
              <a:t>лична</a:t>
            </a:r>
            <a:r>
              <a:rPr lang="ru-RU" sz="3600" dirty="0"/>
              <a:t> библиотека и </a:t>
            </a:r>
            <a:r>
              <a:rPr lang="ru-RU" sz="3600" dirty="0" err="1"/>
              <a:t>читалня</a:t>
            </a:r>
            <a:r>
              <a:rPr lang="ru-RU" sz="3600" dirty="0"/>
              <a:t> </a:t>
            </a:r>
            <a:r>
              <a:rPr lang="bg-BG" sz="3600" dirty="0" smtClean="0"/>
              <a:t>„</a:t>
            </a:r>
            <a:r>
              <a:rPr lang="ru-RU" sz="3600" dirty="0" smtClean="0"/>
              <a:t>Проф</a:t>
            </a:r>
            <a:r>
              <a:rPr lang="ru-RU" sz="3600" dirty="0"/>
              <a:t>. Иванка Апостолова, </a:t>
            </a:r>
            <a:r>
              <a:rPr lang="ru-RU" sz="3600" dirty="0" err="1"/>
              <a:t>д.н</a:t>
            </a:r>
            <a:r>
              <a:rPr lang="ru-RU" sz="3600" dirty="0"/>
              <a:t>.”</a:t>
            </a:r>
            <a:r>
              <a:rPr lang="ru-RU" dirty="0"/>
              <a:t/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079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6"/>
          <p:cNvSpPr>
            <a:spLocks noGrp="1"/>
          </p:cNvSpPr>
          <p:nvPr>
            <p:ph type="title"/>
          </p:nvPr>
        </p:nvSpPr>
        <p:spPr>
          <a:xfrm>
            <a:off x="827584" y="4221088"/>
            <a:ext cx="7560840" cy="2222922"/>
          </a:xfrm>
        </p:spPr>
        <p:txBody>
          <a:bodyPr>
            <a:normAutofit fontScale="90000"/>
          </a:bodyPr>
          <a:lstStyle/>
          <a:p>
            <a:pPr algn="just"/>
            <a:r>
              <a:rPr lang="bg-BG" b="0" dirty="0"/>
              <a:t>Проф. Иванка Апостолова, д. н. е учен, преподавател и изследовател в областта на философията. В периода 1995-2002 г. е Ректор на НБУ. В нейна чест читалнята на библиотеката носи името ù. Личната библиотека на проф. Апостолова е дарена на НБУ от нейните брат и сестра, проф. Андрей Апостолов и д-р Недка Коларова,  през 2007 г. Богатата колекция включва литература с разнообразна тематика в областта на физиката, биофизиката, компютърните науки, технологиите и редица художествени произведения. </a:t>
            </a:r>
          </a:p>
        </p:txBody>
      </p:sp>
      <p:pic>
        <p:nvPicPr>
          <p:cNvPr id="3" name="Контейнер за картина 2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60648"/>
            <a:ext cx="4854464" cy="4029000"/>
          </a:xfrm>
        </p:spPr>
      </p:pic>
    </p:spTree>
    <p:extLst>
      <p:ext uri="{BB962C8B-B14F-4D97-AF65-F5344CB8AC3E}">
        <p14:creationId xmlns:p14="http://schemas.microsoft.com/office/powerpoint/2010/main" val="219917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Авторски заглавия</a:t>
            </a:r>
          </a:p>
        </p:txBody>
      </p:sp>
      <p:pic>
        <p:nvPicPr>
          <p:cNvPr id="2" name="Контейнер за съдържание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62" y="1600200"/>
            <a:ext cx="2973475" cy="4525963"/>
          </a:xfrm>
        </p:spPr>
      </p:pic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>
          <a:xfrm>
            <a:off x="4211960" y="1600200"/>
            <a:ext cx="4474840" cy="452596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dirty="0" smtClean="0"/>
              <a:t>АПОСТОЛОВА, </a:t>
            </a:r>
            <a:r>
              <a:rPr lang="ru-RU" sz="2400" dirty="0"/>
              <a:t>Иванка </a:t>
            </a:r>
            <a:r>
              <a:rPr lang="ru-RU" sz="2400" dirty="0" smtClean="0"/>
              <a:t>Василева</a:t>
            </a:r>
            <a:r>
              <a:rPr lang="en-US" sz="2400" dirty="0" smtClean="0"/>
              <a:t>. </a:t>
            </a:r>
            <a:r>
              <a:rPr lang="ru-RU" sz="2400" i="1" dirty="0" err="1" smtClean="0"/>
              <a:t>Стил</a:t>
            </a:r>
            <a:r>
              <a:rPr lang="ru-RU" sz="2400" i="1" dirty="0" smtClean="0"/>
              <a:t> </a:t>
            </a:r>
            <a:r>
              <a:rPr lang="ru-RU" sz="2400" i="1" dirty="0"/>
              <a:t>на </a:t>
            </a:r>
            <a:r>
              <a:rPr lang="ru-RU" sz="2400" i="1" dirty="0" err="1" smtClean="0"/>
              <a:t>мислене</a:t>
            </a:r>
            <a:r>
              <a:rPr lang="en-US" sz="2400" dirty="0" smtClean="0"/>
              <a:t>.</a:t>
            </a:r>
            <a:r>
              <a:rPr lang="ru-RU" sz="2400" dirty="0" smtClean="0"/>
              <a:t> София</a:t>
            </a:r>
            <a:r>
              <a:rPr lang="ru-RU" sz="2400" dirty="0"/>
              <a:t>: Наука и </a:t>
            </a:r>
            <a:r>
              <a:rPr lang="ru-RU" sz="2400" dirty="0" err="1"/>
              <a:t>изкуство</a:t>
            </a:r>
            <a:r>
              <a:rPr lang="ru-RU" sz="2400" dirty="0"/>
              <a:t>, </a:t>
            </a:r>
            <a:r>
              <a:rPr lang="ru-RU" sz="2400" dirty="0" smtClean="0"/>
              <a:t>1972.</a:t>
            </a:r>
          </a:p>
          <a:p>
            <a:pPr marL="0" indent="0">
              <a:buNone/>
            </a:pPr>
            <a:r>
              <a:rPr lang="ru-RU" sz="2400" dirty="0"/>
              <a:t>Сигнатура: ИА 101 / А 788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121586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Авторски заглавия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>
          <a:xfrm>
            <a:off x="4211960" y="1600200"/>
            <a:ext cx="4474840" cy="452596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dirty="0" smtClean="0"/>
              <a:t>АПОСТОЛОВА, </a:t>
            </a:r>
            <a:r>
              <a:rPr lang="ru-RU" sz="2400" dirty="0"/>
              <a:t>Иванка </a:t>
            </a:r>
            <a:r>
              <a:rPr lang="ru-RU" sz="2400" dirty="0" smtClean="0"/>
              <a:t>Василева</a:t>
            </a:r>
            <a:r>
              <a:rPr lang="en-US" sz="2400" dirty="0" smtClean="0"/>
              <a:t>. </a:t>
            </a:r>
            <a:r>
              <a:rPr lang="ru-RU" sz="2400" i="1" dirty="0" err="1"/>
              <a:t>Хуманизация</a:t>
            </a:r>
            <a:r>
              <a:rPr lang="ru-RU" sz="2400" i="1" dirty="0"/>
              <a:t> на </a:t>
            </a:r>
            <a:r>
              <a:rPr lang="ru-RU" sz="2400" i="1" dirty="0" err="1" smtClean="0"/>
              <a:t>науката</a:t>
            </a:r>
            <a:r>
              <a:rPr lang="ru-RU" sz="2400" i="1" dirty="0" smtClean="0"/>
              <a:t>. </a:t>
            </a:r>
            <a:r>
              <a:rPr lang="ru-RU" sz="2400" dirty="0" smtClean="0"/>
              <a:t>София</a:t>
            </a:r>
            <a:r>
              <a:rPr lang="ru-RU" sz="2400" dirty="0"/>
              <a:t>: Наука и </a:t>
            </a:r>
            <a:r>
              <a:rPr lang="ru-RU" sz="2400" dirty="0" err="1"/>
              <a:t>изкуство</a:t>
            </a:r>
            <a:r>
              <a:rPr lang="ru-RU" sz="2400" dirty="0"/>
              <a:t>, </a:t>
            </a:r>
            <a:r>
              <a:rPr lang="ru-RU" sz="2400" dirty="0" smtClean="0"/>
              <a:t>1975.</a:t>
            </a:r>
          </a:p>
          <a:p>
            <a:pPr marL="0" indent="0">
              <a:buNone/>
            </a:pPr>
            <a:r>
              <a:rPr lang="ru-RU" sz="2400" dirty="0"/>
              <a:t>Сигнатура: ИА </a:t>
            </a:r>
            <a:r>
              <a:rPr lang="bg-BG" sz="2400" dirty="0"/>
              <a:t>00 / А 788</a:t>
            </a: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24" y="1600200"/>
            <a:ext cx="3000952" cy="4525963"/>
          </a:xfrm>
        </p:spPr>
      </p:pic>
    </p:spTree>
    <p:extLst>
      <p:ext uri="{BB962C8B-B14F-4D97-AF65-F5344CB8AC3E}">
        <p14:creationId xmlns:p14="http://schemas.microsoft.com/office/powerpoint/2010/main" val="147184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Авторски заглавия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>
          <a:xfrm>
            <a:off x="4211960" y="1600200"/>
            <a:ext cx="4474840" cy="452596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dirty="0" smtClean="0"/>
              <a:t>АПОСТОЛОВА, </a:t>
            </a:r>
            <a:r>
              <a:rPr lang="ru-RU" sz="2400" dirty="0"/>
              <a:t>Иванка </a:t>
            </a:r>
            <a:r>
              <a:rPr lang="ru-RU" sz="2400" dirty="0" smtClean="0"/>
              <a:t>Василева</a:t>
            </a:r>
            <a:r>
              <a:rPr lang="en-US" sz="2400" dirty="0" smtClean="0"/>
              <a:t>. </a:t>
            </a:r>
            <a:r>
              <a:rPr lang="ru-RU" sz="2400" i="1" dirty="0"/>
              <a:t>Научна </a:t>
            </a:r>
            <a:r>
              <a:rPr lang="ru-RU" sz="2400" i="1" dirty="0" err="1"/>
              <a:t>общност</a:t>
            </a:r>
            <a:r>
              <a:rPr lang="ru-RU" sz="2400" i="1" dirty="0"/>
              <a:t> и философски </a:t>
            </a:r>
            <a:r>
              <a:rPr lang="ru-RU" sz="2400" i="1" dirty="0" err="1"/>
              <a:t>предпоставки</a:t>
            </a:r>
            <a:r>
              <a:rPr lang="ru-RU" sz="2400" i="1" dirty="0"/>
              <a:t> : </a:t>
            </a:r>
            <a:r>
              <a:rPr lang="ru-RU" sz="2400" i="1" dirty="0" err="1"/>
              <a:t>Отвъд</a:t>
            </a:r>
            <a:r>
              <a:rPr lang="ru-RU" sz="2400" i="1" dirty="0"/>
              <a:t> </a:t>
            </a:r>
            <a:r>
              <a:rPr lang="ru-RU" sz="2400" i="1" dirty="0" err="1" smtClean="0"/>
              <a:t>скепти</a:t>
            </a:r>
            <a:r>
              <a:rPr lang="en-US" sz="2400" i="1" dirty="0" smtClean="0"/>
              <a:t>-</a:t>
            </a:r>
            <a:r>
              <a:rPr lang="ru-RU" sz="2400" i="1" dirty="0" err="1" smtClean="0"/>
              <a:t>цизма</a:t>
            </a:r>
            <a:r>
              <a:rPr lang="ru-RU" sz="2400" i="1" dirty="0" smtClean="0"/>
              <a:t> </a:t>
            </a:r>
            <a:r>
              <a:rPr lang="ru-RU" sz="2400" i="1" dirty="0"/>
              <a:t>и </a:t>
            </a:r>
            <a:r>
              <a:rPr lang="ru-RU" sz="2400" i="1" dirty="0" smtClean="0"/>
              <a:t>консерватизма. </a:t>
            </a:r>
            <a:r>
              <a:rPr lang="ru-RU" sz="2400" dirty="0" smtClean="0"/>
              <a:t>София</a:t>
            </a:r>
            <a:r>
              <a:rPr lang="ru-RU" sz="2400" dirty="0"/>
              <a:t>: Наука и </a:t>
            </a:r>
            <a:r>
              <a:rPr lang="ru-RU" sz="2400" dirty="0" err="1"/>
              <a:t>изкуство</a:t>
            </a:r>
            <a:r>
              <a:rPr lang="ru-RU" sz="2400" dirty="0"/>
              <a:t>, </a:t>
            </a:r>
            <a:r>
              <a:rPr lang="ru-RU" sz="2400" dirty="0" smtClean="0"/>
              <a:t>1990.</a:t>
            </a:r>
          </a:p>
          <a:p>
            <a:pPr marL="0" indent="0">
              <a:buNone/>
            </a:pPr>
            <a:r>
              <a:rPr lang="ru-RU" sz="2400" dirty="0"/>
              <a:t>Сигнатура: ИА </a:t>
            </a:r>
            <a:r>
              <a:rPr lang="bg-BG" sz="2400" dirty="0"/>
              <a:t>16 / А 788</a:t>
            </a: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01" y="1600200"/>
            <a:ext cx="3007598" cy="4525963"/>
          </a:xfrm>
        </p:spPr>
      </p:pic>
    </p:spTree>
    <p:extLst>
      <p:ext uri="{BB962C8B-B14F-4D97-AF65-F5344CB8AC3E}">
        <p14:creationId xmlns:p14="http://schemas.microsoft.com/office/powerpoint/2010/main" val="366723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Авторски заглавия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>
          <a:xfrm>
            <a:off x="4211960" y="1600200"/>
            <a:ext cx="4474840" cy="452596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dirty="0" smtClean="0"/>
              <a:t>АПОСТОЛОВА, </a:t>
            </a:r>
            <a:r>
              <a:rPr lang="ru-RU" sz="2400" dirty="0"/>
              <a:t>Иванка </a:t>
            </a:r>
            <a:r>
              <a:rPr lang="ru-RU" sz="2400" dirty="0" smtClean="0"/>
              <a:t>Василева</a:t>
            </a:r>
            <a:r>
              <a:rPr lang="en-US" sz="2400" dirty="0" smtClean="0"/>
              <a:t>. </a:t>
            </a:r>
            <a:r>
              <a:rPr lang="ru-RU" sz="2400" i="1" dirty="0"/>
              <a:t>Хора, </a:t>
            </a:r>
            <a:r>
              <a:rPr lang="ru-RU" sz="2400" i="1" dirty="0" err="1"/>
              <a:t>срещи</a:t>
            </a:r>
            <a:r>
              <a:rPr lang="ru-RU" sz="2400" i="1" dirty="0"/>
              <a:t>, </a:t>
            </a:r>
            <a:r>
              <a:rPr lang="ru-RU" sz="2400" i="1" dirty="0" err="1" smtClean="0"/>
              <a:t>характери</a:t>
            </a:r>
            <a:r>
              <a:rPr lang="ru-RU" sz="2400" i="1" dirty="0" smtClean="0"/>
              <a:t>. </a:t>
            </a:r>
            <a:r>
              <a:rPr lang="ru-RU" sz="2400" dirty="0" smtClean="0"/>
              <a:t>София</a:t>
            </a:r>
            <a:r>
              <a:rPr lang="ru-RU" sz="2400" dirty="0"/>
              <a:t>: </a:t>
            </a:r>
            <a:r>
              <a:rPr lang="ru-RU" sz="2400" dirty="0" err="1"/>
              <a:t>Херон</a:t>
            </a:r>
            <a:r>
              <a:rPr lang="ru-RU" sz="2400" dirty="0"/>
              <a:t> </a:t>
            </a:r>
            <a:r>
              <a:rPr lang="ru-RU" sz="2400" dirty="0" err="1"/>
              <a:t>Прес</a:t>
            </a:r>
            <a:r>
              <a:rPr lang="ru-RU" sz="2400" dirty="0"/>
              <a:t>, </a:t>
            </a:r>
            <a:r>
              <a:rPr lang="ru-RU" sz="2400" dirty="0" smtClean="0"/>
              <a:t>2011.</a:t>
            </a:r>
          </a:p>
          <a:p>
            <a:pPr marL="0" indent="0">
              <a:buNone/>
            </a:pPr>
            <a:r>
              <a:rPr lang="ru-RU" sz="2400" dirty="0"/>
              <a:t>Сигнатура: ИА 886.7 / А 788</a:t>
            </a:r>
            <a:endParaRPr lang="bg-BG" sz="2400" dirty="0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61" y="1600200"/>
            <a:ext cx="3206877" cy="4525963"/>
          </a:xfrm>
        </p:spPr>
      </p:pic>
    </p:spTree>
    <p:extLst>
      <p:ext uri="{BB962C8B-B14F-4D97-AF65-F5344CB8AC3E}">
        <p14:creationId xmlns:p14="http://schemas.microsoft.com/office/powerpoint/2010/main" val="252832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Авторски заглавия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>
          <a:xfrm>
            <a:off x="4211960" y="1600200"/>
            <a:ext cx="4474840" cy="452596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dirty="0" smtClean="0"/>
              <a:t>АПОСТОЛОВА, </a:t>
            </a:r>
            <a:r>
              <a:rPr lang="ru-RU" sz="2400" dirty="0"/>
              <a:t>Иванка </a:t>
            </a:r>
            <a:r>
              <a:rPr lang="ru-RU" sz="2400" dirty="0" smtClean="0"/>
              <a:t>Василева</a:t>
            </a:r>
            <a:r>
              <a:rPr lang="en-US" sz="2400" dirty="0" smtClean="0"/>
              <a:t>. </a:t>
            </a:r>
            <a:r>
              <a:rPr lang="ru-RU" sz="2400" i="1" dirty="0" err="1"/>
              <a:t>Физиците</a:t>
            </a:r>
            <a:r>
              <a:rPr lang="ru-RU" sz="2400" i="1" dirty="0"/>
              <a:t> пред </a:t>
            </a:r>
            <a:r>
              <a:rPr lang="ru-RU" sz="2400" i="1" dirty="0" smtClean="0"/>
              <a:t>аксиологически.  </a:t>
            </a:r>
            <a:r>
              <a:rPr lang="ru-RU" sz="2400" dirty="0" smtClean="0"/>
              <a:t>София</a:t>
            </a:r>
            <a:r>
              <a:rPr lang="ru-RU" sz="2400" dirty="0"/>
              <a:t>: Наука и </a:t>
            </a:r>
            <a:r>
              <a:rPr lang="ru-RU" sz="2400" dirty="0" err="1"/>
              <a:t>изкуство</a:t>
            </a:r>
            <a:r>
              <a:rPr lang="ru-RU" sz="2400" dirty="0"/>
              <a:t>, </a:t>
            </a:r>
            <a:r>
              <a:rPr lang="ru-RU" sz="2400" dirty="0" smtClean="0"/>
              <a:t>1982.</a:t>
            </a:r>
          </a:p>
          <a:p>
            <a:pPr marL="0" indent="0">
              <a:buNone/>
            </a:pPr>
            <a:r>
              <a:rPr lang="ru-RU" sz="2400" dirty="0"/>
              <a:t>Сигнатура: ИА </a:t>
            </a:r>
            <a:r>
              <a:rPr lang="ru-RU" sz="2400" dirty="0" smtClean="0"/>
              <a:t>53 </a:t>
            </a:r>
            <a:r>
              <a:rPr lang="ru-RU" sz="2400" dirty="0"/>
              <a:t>/ А 788</a:t>
            </a:r>
            <a:endParaRPr lang="bg-BG" sz="24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59" y="1600200"/>
            <a:ext cx="3299281" cy="4525963"/>
          </a:xfrm>
        </p:spPr>
      </p:pic>
    </p:spTree>
    <p:extLst>
      <p:ext uri="{BB962C8B-B14F-4D97-AF65-F5344CB8AC3E}">
        <p14:creationId xmlns:p14="http://schemas.microsoft.com/office/powerpoint/2010/main" val="119083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Авторски заглавия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>
          <a:xfrm>
            <a:off x="4211960" y="1600200"/>
            <a:ext cx="447484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200" dirty="0" smtClean="0"/>
              <a:t>АПОСТОЛОВА, </a:t>
            </a:r>
            <a:r>
              <a:rPr lang="ru-RU" sz="2200" dirty="0"/>
              <a:t>Иванка </a:t>
            </a:r>
            <a:r>
              <a:rPr lang="ru-RU" sz="2200" dirty="0" smtClean="0"/>
              <a:t>Василева</a:t>
            </a:r>
            <a:r>
              <a:rPr lang="en-US" sz="2200" dirty="0" smtClean="0"/>
              <a:t>. </a:t>
            </a:r>
            <a:r>
              <a:rPr lang="ru-RU" sz="2200" i="1" dirty="0" err="1"/>
              <a:t>Полето</a:t>
            </a:r>
            <a:r>
              <a:rPr lang="ru-RU" sz="2200" i="1" dirty="0"/>
              <a:t> на </a:t>
            </a:r>
            <a:r>
              <a:rPr lang="ru-RU" sz="2200" i="1" dirty="0" err="1" smtClean="0"/>
              <a:t>метафорите</a:t>
            </a:r>
            <a:r>
              <a:rPr lang="ru-RU" sz="2200" i="1" dirty="0" smtClean="0"/>
              <a:t>. </a:t>
            </a:r>
            <a:r>
              <a:rPr lang="ru-RU" sz="2200" dirty="0" smtClean="0"/>
              <a:t>София</a:t>
            </a:r>
            <a:r>
              <a:rPr lang="ru-RU" sz="2200" dirty="0"/>
              <a:t>: Нов </a:t>
            </a:r>
            <a:r>
              <a:rPr lang="ru-RU" sz="2200" dirty="0" err="1"/>
              <a:t>български</a:t>
            </a:r>
            <a:r>
              <a:rPr lang="ru-RU" sz="2200" dirty="0"/>
              <a:t> университет, </a:t>
            </a:r>
            <a:r>
              <a:rPr lang="ru-RU" sz="2200" dirty="0" smtClean="0"/>
              <a:t>2007.</a:t>
            </a:r>
          </a:p>
          <a:p>
            <a:pPr marL="0" indent="0">
              <a:buNone/>
            </a:pPr>
            <a:r>
              <a:rPr lang="ru-RU" sz="2200" dirty="0"/>
              <a:t>Сигнатура</a:t>
            </a:r>
            <a:r>
              <a:rPr lang="ru-RU" sz="2200"/>
              <a:t>: </a:t>
            </a:r>
            <a:r>
              <a:rPr lang="ru-RU" sz="2200" smtClean="0"/>
              <a:t>00 </a:t>
            </a:r>
            <a:r>
              <a:rPr lang="ru-RU" sz="2200" dirty="0"/>
              <a:t>/ А 788</a:t>
            </a:r>
            <a:endParaRPr lang="bg-BG" sz="22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36" y="1600200"/>
            <a:ext cx="3193327" cy="4525963"/>
          </a:xfrm>
        </p:spPr>
      </p:pic>
    </p:spTree>
    <p:extLst>
      <p:ext uri="{BB962C8B-B14F-4D97-AF65-F5344CB8AC3E}">
        <p14:creationId xmlns:p14="http://schemas.microsoft.com/office/powerpoint/2010/main" val="14940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Авторски заглавия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>
          <a:xfrm>
            <a:off x="4211960" y="1600200"/>
            <a:ext cx="4680520" cy="452596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200" dirty="0" smtClean="0"/>
              <a:t>АПОСТОЛОВА, </a:t>
            </a:r>
            <a:r>
              <a:rPr lang="ru-RU" sz="2200" dirty="0"/>
              <a:t>Иванка </a:t>
            </a:r>
            <a:r>
              <a:rPr lang="ru-RU" sz="2200" dirty="0" smtClean="0"/>
              <a:t>Василева</a:t>
            </a:r>
            <a:r>
              <a:rPr lang="en-US" sz="2200" dirty="0" smtClean="0"/>
              <a:t>. </a:t>
            </a:r>
            <a:r>
              <a:rPr lang="ru-RU" sz="2200" i="1" dirty="0" err="1"/>
              <a:t>Културното</a:t>
            </a:r>
            <a:r>
              <a:rPr lang="ru-RU" sz="2200" i="1" dirty="0"/>
              <a:t> </a:t>
            </a:r>
            <a:r>
              <a:rPr lang="ru-RU" sz="2200" i="1" dirty="0" err="1"/>
              <a:t>битие</a:t>
            </a:r>
            <a:r>
              <a:rPr lang="ru-RU" sz="2200" i="1" dirty="0"/>
              <a:t> на </a:t>
            </a:r>
            <a:r>
              <a:rPr lang="ru-RU" sz="2200" i="1" dirty="0" err="1"/>
              <a:t>човека</a:t>
            </a:r>
            <a:r>
              <a:rPr lang="ru-RU" sz="2200" i="1" dirty="0"/>
              <a:t> и </a:t>
            </a:r>
            <a:r>
              <a:rPr lang="ru-RU" sz="2200" i="1" dirty="0" err="1"/>
              <a:t>проблемите</a:t>
            </a:r>
            <a:r>
              <a:rPr lang="ru-RU" sz="2200" i="1" dirty="0"/>
              <a:t> на </a:t>
            </a:r>
            <a:r>
              <a:rPr lang="ru-RU" sz="2200" i="1" dirty="0" err="1" smtClean="0"/>
              <a:t>обществознаниет</a:t>
            </a:r>
            <a:r>
              <a:rPr lang="ru-RU" sz="2200" i="1" dirty="0"/>
              <a:t>​</a:t>
            </a:r>
            <a:r>
              <a:rPr lang="ru-RU" sz="2200" i="1" dirty="0" smtClean="0"/>
              <a:t>о. </a:t>
            </a:r>
            <a:endParaRPr lang="ru-RU" sz="2200" i="1" dirty="0"/>
          </a:p>
          <a:p>
            <a:pPr marL="0" indent="0">
              <a:buNone/>
            </a:pPr>
            <a:r>
              <a:rPr lang="ru-RU" sz="2200" dirty="0" smtClean="0"/>
              <a:t>София</a:t>
            </a:r>
            <a:r>
              <a:rPr lang="ru-RU" sz="2200" dirty="0"/>
              <a:t>: </a:t>
            </a:r>
            <a:r>
              <a:rPr lang="ru-RU" sz="2200" dirty="0" err="1"/>
              <a:t>б.и</a:t>
            </a:r>
            <a:r>
              <a:rPr lang="ru-RU" sz="2200" dirty="0"/>
              <a:t>., </a:t>
            </a:r>
            <a:r>
              <a:rPr lang="ru-RU" sz="2200" dirty="0" smtClean="0"/>
              <a:t>1989.</a:t>
            </a:r>
          </a:p>
          <a:p>
            <a:pPr marL="0" indent="0">
              <a:buNone/>
            </a:pPr>
            <a:r>
              <a:rPr lang="ru-RU" sz="2400" dirty="0"/>
              <a:t>Сигнатура: ИА </a:t>
            </a:r>
            <a:r>
              <a:rPr lang="ru-RU" sz="2400" dirty="0" smtClean="0"/>
              <a:t>13 </a:t>
            </a:r>
            <a:r>
              <a:rPr lang="ru-RU" sz="2400" dirty="0"/>
              <a:t>/ А 788</a:t>
            </a:r>
            <a:endParaRPr lang="bg-BG" sz="24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86" y="1600200"/>
            <a:ext cx="3282228" cy="4525963"/>
          </a:xfrm>
        </p:spPr>
      </p:pic>
    </p:spTree>
    <p:extLst>
      <p:ext uri="{BB962C8B-B14F-4D97-AF65-F5344CB8AC3E}">
        <p14:creationId xmlns:p14="http://schemas.microsoft.com/office/powerpoint/2010/main" val="127497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</a:t>
            </a:r>
            <a:r>
              <a:rPr lang="bg-BG" sz="3600" dirty="0" smtClean="0"/>
              <a:t>„</a:t>
            </a:r>
            <a:r>
              <a:rPr lang="ru-RU" sz="3600" dirty="0" smtClean="0"/>
              <a:t>Иванка Апостолова</a:t>
            </a:r>
            <a:r>
              <a:rPr lang="en-US" sz="3600" dirty="0" smtClean="0"/>
              <a:t>”</a:t>
            </a:r>
            <a:endParaRPr lang="bg-BG" sz="3600" dirty="0"/>
          </a:p>
        </p:txBody>
      </p:sp>
      <p:pic>
        <p:nvPicPr>
          <p:cNvPr id="10" name="Контейнер за съдържание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322" y="1600200"/>
            <a:ext cx="2994356" cy="4525963"/>
          </a:xfrm>
        </p:spPr>
      </p:pic>
      <p:pic>
        <p:nvPicPr>
          <p:cNvPr id="11" name="Контейнер за съдържание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99" y="1600200"/>
            <a:ext cx="2902601" cy="4525963"/>
          </a:xfrm>
        </p:spPr>
      </p:pic>
    </p:spTree>
    <p:extLst>
      <p:ext uri="{BB962C8B-B14F-4D97-AF65-F5344CB8AC3E}">
        <p14:creationId xmlns:p14="http://schemas.microsoft.com/office/powerpoint/2010/main" val="23705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61" y="1600200"/>
            <a:ext cx="2805078" cy="4525963"/>
          </a:xfrm>
        </p:spPr>
      </p:pic>
      <p:pic>
        <p:nvPicPr>
          <p:cNvPr id="5" name="Контейнер за съдържание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657" y="1600200"/>
            <a:ext cx="3013686" cy="4525963"/>
          </a:xfrm>
        </p:spPr>
      </p:pic>
    </p:spTree>
    <p:extLst>
      <p:ext uri="{BB962C8B-B14F-4D97-AF65-F5344CB8AC3E}">
        <p14:creationId xmlns:p14="http://schemas.microsoft.com/office/powerpoint/2010/main" val="153078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53" y="1600200"/>
            <a:ext cx="2936693" cy="4525963"/>
          </a:xfrm>
        </p:spPr>
      </p:pic>
      <p:pic>
        <p:nvPicPr>
          <p:cNvPr id="5" name="Контейнер за съдържание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990" y="1600200"/>
            <a:ext cx="2795019" cy="4525963"/>
          </a:xfrm>
        </p:spPr>
      </p:pic>
    </p:spTree>
    <p:extLst>
      <p:ext uri="{BB962C8B-B14F-4D97-AF65-F5344CB8AC3E}">
        <p14:creationId xmlns:p14="http://schemas.microsoft.com/office/powerpoint/2010/main" val="415986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02" y="1600200"/>
            <a:ext cx="3091196" cy="4525963"/>
          </a:xfrm>
        </p:spPr>
      </p:pic>
      <p:pic>
        <p:nvPicPr>
          <p:cNvPr id="5" name="Контейнер за съдържание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583" y="1600200"/>
            <a:ext cx="3163834" cy="4525963"/>
          </a:xfrm>
        </p:spPr>
      </p:pic>
    </p:spTree>
    <p:extLst>
      <p:ext uri="{BB962C8B-B14F-4D97-AF65-F5344CB8AC3E}">
        <p14:creationId xmlns:p14="http://schemas.microsoft.com/office/powerpoint/2010/main" val="316988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753" y="1600200"/>
            <a:ext cx="3083494" cy="4525963"/>
          </a:xfrm>
        </p:spPr>
      </p:pic>
      <p:pic>
        <p:nvPicPr>
          <p:cNvPr id="11" name="Контейнер за съдържание 10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481" y="1600200"/>
            <a:ext cx="2994038" cy="4525963"/>
          </a:xfrm>
        </p:spPr>
      </p:pic>
    </p:spTree>
    <p:extLst>
      <p:ext uri="{BB962C8B-B14F-4D97-AF65-F5344CB8AC3E}">
        <p14:creationId xmlns:p14="http://schemas.microsoft.com/office/powerpoint/2010/main" val="147766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91" y="1600200"/>
            <a:ext cx="3126818" cy="4525963"/>
          </a:xfrm>
        </p:spPr>
      </p:pic>
      <p:pic>
        <p:nvPicPr>
          <p:cNvPr id="5" name="Контейнер за съдържание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699" y="1600200"/>
            <a:ext cx="3217601" cy="4525963"/>
          </a:xfrm>
        </p:spPr>
      </p:pic>
    </p:spTree>
    <p:extLst>
      <p:ext uri="{BB962C8B-B14F-4D97-AF65-F5344CB8AC3E}">
        <p14:creationId xmlns:p14="http://schemas.microsoft.com/office/powerpoint/2010/main" val="120598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94" y="1600200"/>
            <a:ext cx="3117011" cy="4525963"/>
          </a:xfrm>
        </p:spPr>
      </p:pic>
      <p:pic>
        <p:nvPicPr>
          <p:cNvPr id="5" name="Контейнер за съдържание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247" y="1600200"/>
            <a:ext cx="3248505" cy="4525963"/>
          </a:xfrm>
        </p:spPr>
      </p:pic>
    </p:spTree>
    <p:extLst>
      <p:ext uri="{BB962C8B-B14F-4D97-AF65-F5344CB8AC3E}">
        <p14:creationId xmlns:p14="http://schemas.microsoft.com/office/powerpoint/2010/main" val="220065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60" y="1600200"/>
            <a:ext cx="2893480" cy="4525963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238" y="1600200"/>
            <a:ext cx="3002523" cy="4525963"/>
          </a:xfrm>
        </p:spPr>
      </p:pic>
    </p:spTree>
    <p:extLst>
      <p:ext uri="{BB962C8B-B14F-4D97-AF65-F5344CB8AC3E}">
        <p14:creationId xmlns:p14="http://schemas.microsoft.com/office/powerpoint/2010/main" val="74005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53" y="1600200"/>
            <a:ext cx="3113693" cy="4525963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965" y="1600200"/>
            <a:ext cx="2863069" cy="4525963"/>
          </a:xfrm>
        </p:spPr>
      </p:pic>
    </p:spTree>
    <p:extLst>
      <p:ext uri="{BB962C8B-B14F-4D97-AF65-F5344CB8AC3E}">
        <p14:creationId xmlns:p14="http://schemas.microsoft.com/office/powerpoint/2010/main" val="324093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62" y="1600200"/>
            <a:ext cx="2711676" cy="4525963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028" y="1600200"/>
            <a:ext cx="2992943" cy="4525963"/>
          </a:xfrm>
        </p:spPr>
      </p:pic>
    </p:spTree>
    <p:extLst>
      <p:ext uri="{BB962C8B-B14F-4D97-AF65-F5344CB8AC3E}">
        <p14:creationId xmlns:p14="http://schemas.microsoft.com/office/powerpoint/2010/main" val="127020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62" y="1600200"/>
            <a:ext cx="3180876" cy="4525963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170" y="1600200"/>
            <a:ext cx="3224659" cy="4525963"/>
          </a:xfrm>
        </p:spPr>
      </p:pic>
    </p:spTree>
    <p:extLst>
      <p:ext uri="{BB962C8B-B14F-4D97-AF65-F5344CB8AC3E}">
        <p14:creationId xmlns:p14="http://schemas.microsoft.com/office/powerpoint/2010/main" val="253763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02" y="1600200"/>
            <a:ext cx="2769795" cy="4525963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555" y="1600200"/>
            <a:ext cx="3093890" cy="4525963"/>
          </a:xfrm>
        </p:spPr>
      </p:pic>
    </p:spTree>
    <p:extLst>
      <p:ext uri="{BB962C8B-B14F-4D97-AF65-F5344CB8AC3E}">
        <p14:creationId xmlns:p14="http://schemas.microsoft.com/office/powerpoint/2010/main" val="65173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1120"/>
            <a:ext cx="4038600" cy="4044122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796657"/>
            <a:ext cx="4038600" cy="4133048"/>
          </a:xfrm>
        </p:spPr>
      </p:pic>
    </p:spTree>
    <p:extLst>
      <p:ext uri="{BB962C8B-B14F-4D97-AF65-F5344CB8AC3E}">
        <p14:creationId xmlns:p14="http://schemas.microsoft.com/office/powerpoint/2010/main" val="216799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26" y="1600200"/>
            <a:ext cx="3213748" cy="4525963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704" y="1600200"/>
            <a:ext cx="3245591" cy="4525963"/>
          </a:xfrm>
        </p:spPr>
      </p:pic>
    </p:spTree>
    <p:extLst>
      <p:ext uri="{BB962C8B-B14F-4D97-AF65-F5344CB8AC3E}">
        <p14:creationId xmlns:p14="http://schemas.microsoft.com/office/powerpoint/2010/main" val="216344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405" y="1600200"/>
            <a:ext cx="2890189" cy="4525963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60" y="1600200"/>
            <a:ext cx="2798080" cy="4525963"/>
          </a:xfrm>
        </p:spPr>
      </p:pic>
    </p:spTree>
    <p:extLst>
      <p:ext uri="{BB962C8B-B14F-4D97-AF65-F5344CB8AC3E}">
        <p14:creationId xmlns:p14="http://schemas.microsoft.com/office/powerpoint/2010/main" val="394259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38" y="1600200"/>
            <a:ext cx="2851724" cy="4525963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513" y="1600200"/>
            <a:ext cx="3065974" cy="4525963"/>
          </a:xfrm>
        </p:spPr>
      </p:pic>
    </p:spTree>
    <p:extLst>
      <p:ext uri="{BB962C8B-B14F-4D97-AF65-F5344CB8AC3E}">
        <p14:creationId xmlns:p14="http://schemas.microsoft.com/office/powerpoint/2010/main" val="313579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40" y="1600200"/>
            <a:ext cx="3021920" cy="4525963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194" y="1600200"/>
            <a:ext cx="2774612" cy="4525963"/>
          </a:xfrm>
        </p:spPr>
      </p:pic>
    </p:spTree>
    <p:extLst>
      <p:ext uri="{BB962C8B-B14F-4D97-AF65-F5344CB8AC3E}">
        <p14:creationId xmlns:p14="http://schemas.microsoft.com/office/powerpoint/2010/main" val="421176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19" y="1600200"/>
            <a:ext cx="2850362" cy="4525963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564" y="1600200"/>
            <a:ext cx="2963871" cy="4525963"/>
          </a:xfrm>
        </p:spPr>
      </p:pic>
    </p:spTree>
    <p:extLst>
      <p:ext uri="{BB962C8B-B14F-4D97-AF65-F5344CB8AC3E}">
        <p14:creationId xmlns:p14="http://schemas.microsoft.com/office/powerpoint/2010/main" val="232089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Избрани книги  с </a:t>
            </a:r>
            <a:r>
              <a:rPr lang="ru-RU" sz="3600" dirty="0" err="1" smtClean="0"/>
              <a:t>посвещения</a:t>
            </a:r>
            <a:r>
              <a:rPr lang="ru-RU" sz="3600" dirty="0" smtClean="0"/>
              <a:t> от библиотека „Иванка Апостолова”</a:t>
            </a:r>
            <a:endParaRPr lang="bg-BG" sz="36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15" y="1600200"/>
            <a:ext cx="2954370" cy="4525963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834" y="1600200"/>
            <a:ext cx="2757331" cy="4525963"/>
          </a:xfrm>
        </p:spPr>
      </p:pic>
    </p:spTree>
    <p:extLst>
      <p:ext uri="{BB962C8B-B14F-4D97-AF65-F5344CB8AC3E}">
        <p14:creationId xmlns:p14="http://schemas.microsoft.com/office/powerpoint/2010/main" val="128632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картина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3" r="12533"/>
          <a:stretch>
            <a:fillRect/>
          </a:stretch>
        </p:blipFill>
        <p:spPr/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619672" y="4941168"/>
            <a:ext cx="5832648" cy="115212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bg-BG" sz="3100" dirty="0"/>
              <a:t>Пълен списък на документите от </a:t>
            </a:r>
            <a:r>
              <a:rPr lang="bg-BG" sz="3100" dirty="0" smtClean="0"/>
              <a:t>библиотека </a:t>
            </a:r>
            <a:r>
              <a:rPr lang="bg-BG" sz="3100" dirty="0" smtClean="0"/>
              <a:t>„</a:t>
            </a:r>
            <a:r>
              <a:rPr lang="bg-BG" sz="3100" dirty="0" smtClean="0"/>
              <a:t>Иванка </a:t>
            </a:r>
            <a:r>
              <a:rPr lang="bg-BG" sz="3100" dirty="0" smtClean="0"/>
              <a:t>Апостолова“ може </a:t>
            </a:r>
            <a:r>
              <a:rPr lang="bg-BG" sz="3100" dirty="0"/>
              <a:t>да се разгледа в </a:t>
            </a:r>
            <a:r>
              <a:rPr lang="bg-BG" sz="3100" u="sng" dirty="0">
                <a:hlinkClick r:id="rId4"/>
              </a:rPr>
              <a:t>библиотечния каталог</a:t>
            </a:r>
            <a:r>
              <a:rPr lang="bg-BG" sz="3100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3284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513</Words>
  <Application>Microsoft Office PowerPoint</Application>
  <PresentationFormat>Презентация на цял екран (4:3)</PresentationFormat>
  <Paragraphs>59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29</vt:i4>
      </vt:variant>
    </vt:vector>
  </HeadingPairs>
  <TitlesOfParts>
    <vt:vector size="30" baseType="lpstr">
      <vt:lpstr>Office тема</vt:lpstr>
      <vt:lpstr>Изложба „10 години лична библиотека и читалня „Проф. Иванка Апостолова, д.н.” </vt:lpstr>
      <vt:lpstr>Проф. Иванка Апостолова, д. н. е учен, преподавател и изследовател в областта на философията. В периода 1995-2002 г. е Ректор на НБУ. В нейна чест читалнята на библиотеката носи името ù. Личната библиотека на проф. Апостолова е дарена на НБУ от нейните брат и сестра, проф. Андрей Апостолов и д-р Недка Коларова,  през 2007 г. Богатата колекция включва литература с разнообразна тематика в областта на физиката, биофизиката, компютърните науки, технологиите и редица художествени произведения. </vt:lpstr>
      <vt:lpstr>Авторски заглавия</vt:lpstr>
      <vt:lpstr>Авторски заглавия</vt:lpstr>
      <vt:lpstr>Авторски заглавия</vt:lpstr>
      <vt:lpstr>Авторски заглавия</vt:lpstr>
      <vt:lpstr>Авторски заглавия</vt:lpstr>
      <vt:lpstr>Авторски заглавия</vt:lpstr>
      <vt:lpstr>Авторски заглавия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Избрани книги  с посвещения от библиотека „Иванка Апостолова”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„10 години лична библиотека и читалня “Проф. Иванка Апостолова, д.н.” </dc:title>
  <dc:creator>Angelina Gimisheva</dc:creator>
  <cp:lastModifiedBy>Gergana Martinova</cp:lastModifiedBy>
  <cp:revision>44</cp:revision>
  <dcterms:created xsi:type="dcterms:W3CDTF">2017-02-28T07:11:57Z</dcterms:created>
  <dcterms:modified xsi:type="dcterms:W3CDTF">2017-03-02T13:27:26Z</dcterms:modified>
</cp:coreProperties>
</file>